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4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7104063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827" y="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E3B3431B-863C-8380-9ACF-1B150DF5FB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6E1171B-B8D6-04EB-4638-07D1967D53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8E6239-5FA3-4C44-BC24-0374D927E4CF}" type="datetimeFigureOut">
              <a:rPr lang="it-IT" smtClean="0"/>
              <a:t>15/01/2026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EFFCF98-387F-C469-43E3-07651AC595D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/>
              <a:t>DGR 1189 del 30 settembre 2025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A087F18-5786-EA3A-46F5-5EB76A95F42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AB7CC-CC09-401C-BBF1-1D9E3748DB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324762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9" tIns="99059" rIns="99059" bIns="99059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143" name="Google Shape;14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0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210" name="Google Shape;21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1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216" name="Google Shape;21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2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222" name="Google Shape;22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3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228" name="Google Shape;22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2293039dab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32293039dab_0_15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50" name="Google Shape;15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56" name="Google Shape;15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4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62" name="Google Shape;16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5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68" name="Google Shape;16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76" name="Google Shape;17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7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84" name="Google Shape;18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8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92" name="Google Shape;19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9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204" name="Google Shape;20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apositiva titolo" type="title">
  <p:cSld name="TITL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oogle Shape;23;p2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Google Shape;24;p2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" name="Google Shape;25;p2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6" name="Google Shape;26;p2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803"/>
              </a:srgb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803"/>
              </a:srgb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34;p2"/>
          <p:cNvSpPr txBox="1"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"/>
          <p:cNvSpPr txBox="1"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DGR 1189 del 30 settembre 2025</a:t>
            </a:r>
            <a:endParaRPr/>
          </a:p>
        </p:txBody>
      </p:sp>
      <p:sp>
        <p:nvSpPr>
          <p:cNvPr id="38" name="Google Shape;38;p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sottotitolo">
  <p:cSld name="Titolo e sottotitolo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1"/>
          <p:cNvSpPr txBox="1"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DGR 1189 del 30 settembre 2025</a:t>
            </a:r>
            <a:endParaRPr/>
          </a:p>
        </p:txBody>
      </p:sp>
      <p:sp>
        <p:nvSpPr>
          <p:cNvPr id="97" name="Google Shape;97;p1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itazione con didascalia">
  <p:cSld name="Citazione con didascalia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2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2"/>
          <p:cNvSpPr txBox="1">
            <a:spLocks noGrp="1"/>
          </p:cNvSpPr>
          <p:nvPr>
            <p:ph type="body" idx="1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01" name="Google Shape;101;p12"/>
          <p:cNvSpPr txBox="1">
            <a:spLocks noGrp="1"/>
          </p:cNvSpPr>
          <p:nvPr>
            <p:ph type="body" idx="2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2" name="Google Shape;102;p1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DGR 1189 del 30 settembre 2025</a:t>
            </a:r>
            <a:endParaRPr/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sp>
        <p:nvSpPr>
          <p:cNvPr id="105" name="Google Shape;105;p12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6" name="Google Shape;106;p12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sz="1800">
              <a:solidFill>
                <a:srgbClr val="BFE47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cheda nome">
  <p:cSld name="Scheda nome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0" name="Google Shape;110;p13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DGR 1189 del 30 settembre 2025</a:t>
            </a:r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cheda nome citazione">
  <p:cSld name="Scheda nome citazione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4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14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16" name="Google Shape;116;p14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7" name="Google Shape;117;p14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4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DGR 1189 del 30 settembre 2025</a:t>
            </a:r>
            <a:endParaRPr/>
          </a:p>
        </p:txBody>
      </p:sp>
      <p:sp>
        <p:nvSpPr>
          <p:cNvPr id="119" name="Google Shape;119;p1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sp>
        <p:nvSpPr>
          <p:cNvPr id="120" name="Google Shape;120;p14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21" name="Google Shape;121;p1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o o falso">
  <p:cSld name="Vero o falso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5"/>
          <p:cNvSpPr txBox="1"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15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25" name="Google Shape;125;p15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26" name="Google Shape;126;p1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DGR 1189 del 30 settembre 2025</a:t>
            </a:r>
            <a:endParaRPr/>
          </a:p>
        </p:txBody>
      </p:sp>
      <p:sp>
        <p:nvSpPr>
          <p:cNvPr id="128" name="Google Shape;128;p1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6"/>
          <p:cNvSpPr txBox="1">
            <a:spLocks noGrp="1"/>
          </p:cNvSpPr>
          <p:nvPr>
            <p:ph type="body" idx="1"/>
          </p:nvPr>
        </p:nvSpPr>
        <p:spPr>
          <a:xfrm rot="5400000">
            <a:off x="3035281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2" name="Google Shape;132;p1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1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DGR 1189 del 30 settembre 2025</a:t>
            </a:r>
            <a:endParaRPr/>
          </a:p>
        </p:txBody>
      </p:sp>
      <p:sp>
        <p:nvSpPr>
          <p:cNvPr id="134" name="Google Shape;134;p1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itleAndTx">
  <p:cSld name="VERTICAL_TITLE_AND_VERTICAL_TEXT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7"/>
          <p:cNvSpPr txBox="1">
            <a:spLocks noGrp="1"/>
          </p:cNvSpPr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17"/>
          <p:cNvSpPr txBox="1">
            <a:spLocks noGrp="1"/>
          </p:cNvSpPr>
          <p:nvPr>
            <p:ph type="body" idx="1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8" name="Google Shape;138;p1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DGR 1189 del 30 settembre 2025</a:t>
            </a:r>
            <a:endParaRPr/>
          </a:p>
        </p:txBody>
      </p:sp>
      <p:sp>
        <p:nvSpPr>
          <p:cNvPr id="140" name="Google Shape;140;p1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42" name="Google Shape;42;p3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"/>
          <p:cNvSpPr txBox="1">
            <a:spLocks noGrp="1"/>
          </p:cNvSpPr>
          <p:nvPr>
            <p:ph type="ftr" idx="11"/>
          </p:nvPr>
        </p:nvSpPr>
        <p:spPr>
          <a:xfrm>
            <a:off x="568309" y="6219712"/>
            <a:ext cx="6297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DGR 1189 del 30 settembre 2025</a:t>
            </a:r>
            <a:endParaRPr/>
          </a:p>
        </p:txBody>
      </p:sp>
      <p:sp>
        <p:nvSpPr>
          <p:cNvPr id="44" name="Google Shape;44;p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pic>
        <p:nvPicPr>
          <p:cNvPr id="45" name="Google Shape;45;p3" descr="https://lh7-qw.googleusercontent.com/slidesz/AGV_vUcg9TDTKmrUQtAWjQvdTEQi4okeBZffhG0rA-IPryFsjruN9twGVGhEMaI8ByQ-sf4bYWjBBHJsZlSIU9Rs8c7XzJsWY8ftx72kYjpCJdJvqk-5xV7C8fho0psZtRZFBlAEXNRmtX4nOXpPoQJI45A=s2048?key=CU6q_8d4ldsPHF63uPcuOEx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564009" y="5150484"/>
            <a:ext cx="2212975" cy="1520648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3"/>
          <p:cNvSpPr txBox="1"/>
          <p:nvPr/>
        </p:nvSpPr>
        <p:spPr>
          <a:xfrm>
            <a:off x="2854200" y="6441775"/>
            <a:ext cx="4628100" cy="2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rPr>
              <a:t>DGR n. 1388 del 25 novembre 2024</a:t>
            </a:r>
            <a:endParaRPr>
              <a:solidFill>
                <a:srgbClr val="888888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4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4"/>
          <p:cNvSpPr txBox="1"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4"/>
          <p:cNvSpPr txBox="1">
            <a:spLocks noGrp="1"/>
          </p:cNvSpPr>
          <p:nvPr>
            <p:ph type="body" idx="2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1" name="Google Shape;51;p4"/>
          <p:cNvSpPr txBox="1">
            <a:spLocks noGrp="1"/>
          </p:cNvSpPr>
          <p:nvPr>
            <p:ph type="body" idx="3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4"/>
          <p:cNvSpPr txBox="1">
            <a:spLocks noGrp="1"/>
          </p:cNvSpPr>
          <p:nvPr>
            <p:ph type="body" idx="4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3" name="Google Shape;53;p4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4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DGR 1189 del 30 settembre 2025</a:t>
            </a:r>
            <a:endParaRPr/>
          </a:p>
        </p:txBody>
      </p:sp>
      <p:sp>
        <p:nvSpPr>
          <p:cNvPr id="55" name="Google Shape;55;p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 txBox="1"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sz="40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5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DGR 1189 del 30 settembre 2025</a:t>
            </a:r>
            <a:endParaRPr/>
          </a:p>
        </p:txBody>
      </p:sp>
      <p:sp>
        <p:nvSpPr>
          <p:cNvPr id="61" name="Google Shape;61;p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6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5" name="Google Shape;65;p6"/>
          <p:cNvSpPr txBox="1">
            <a:spLocks noGrp="1"/>
          </p:cNvSpPr>
          <p:nvPr>
            <p:ph type="body" idx="2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6" name="Google Shape;66;p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DGR 1189 del 30 settembre 2025</a:t>
            </a:r>
            <a:endParaRPr/>
          </a:p>
        </p:txBody>
      </p:sp>
      <p:sp>
        <p:nvSpPr>
          <p:cNvPr id="68" name="Google Shape;68;p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7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DGR 1189 del 30 settembre 2025</a:t>
            </a:r>
            <a:endParaRPr/>
          </a:p>
        </p:txBody>
      </p:sp>
      <p:sp>
        <p:nvSpPr>
          <p:cNvPr id="73" name="Google Shape;73;p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8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DGR 1189 del 30 settembre 2025</a:t>
            </a:r>
            <a:endParaRPr/>
          </a:p>
        </p:txBody>
      </p:sp>
      <p:sp>
        <p:nvSpPr>
          <p:cNvPr id="77" name="Google Shape;77;p8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9"/>
          <p:cNvSpPr txBox="1"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body" idx="1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body" idx="2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>
            <a:endParaRPr/>
          </a:p>
        </p:txBody>
      </p:sp>
      <p:sp>
        <p:nvSpPr>
          <p:cNvPr id="82" name="Google Shape;82;p9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9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DGR 1189 del 30 settembre 2025</a:t>
            </a:r>
            <a:endParaRPr/>
          </a:p>
        </p:txBody>
      </p:sp>
      <p:sp>
        <p:nvSpPr>
          <p:cNvPr id="84" name="Google Shape;84;p9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0"/>
          <p:cNvSpPr txBox="1"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0"/>
          <p:cNvSpPr>
            <a:spLocks noGrp="1"/>
          </p:cNvSpPr>
          <p:nvPr>
            <p:ph type="pic" idx="2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</p:sp>
      <p:sp>
        <p:nvSpPr>
          <p:cNvPr id="88" name="Google Shape;88;p10"/>
          <p:cNvSpPr txBox="1">
            <a:spLocks noGrp="1"/>
          </p:cNvSpPr>
          <p:nvPr>
            <p:ph type="body" idx="1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89" name="Google Shape;89;p10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0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DGR 1189 del 30 settembre 2025</a:t>
            </a:r>
            <a:endParaRPr/>
          </a:p>
        </p:txBody>
      </p:sp>
      <p:sp>
        <p:nvSpPr>
          <p:cNvPr id="91" name="Google Shape;91;p1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1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" name="Google Shape;8;p1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9" name="Google Shape;9;p1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" name="Google Shape;10;p1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1" name="Google Shape;11;p1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803"/>
              </a:srgb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" name="Google Shape;13;p1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803"/>
              </a:srgb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4" name="Google Shape;14;p1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" name="Google Shape;15;p1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Google Shape;17;p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9" name="Google Shape;19;p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0" name="Google Shape;20;p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r>
              <a:rPr lang="it-IT"/>
              <a:t>DGR 1189 del 30 settembre 2025</a:t>
            </a:r>
            <a:endParaRPr/>
          </a:p>
        </p:txBody>
      </p:sp>
      <p:sp>
        <p:nvSpPr>
          <p:cNvPr id="21" name="Google Shape;21;p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8"/>
          <p:cNvSpPr txBox="1">
            <a:spLocks noGrp="1"/>
          </p:cNvSpPr>
          <p:nvPr>
            <p:ph type="ctrTitle"/>
          </p:nvPr>
        </p:nvSpPr>
        <p:spPr>
          <a:xfrm>
            <a:off x="1507067" y="2404534"/>
            <a:ext cx="7767000" cy="1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</a:pPr>
            <a:r>
              <a:rPr lang="it-IT"/>
              <a:t>AGEVOLAZIONI RICONOSCIUTE DALLA REGIONE DEL VENETO </a:t>
            </a:r>
            <a:endParaRPr/>
          </a:p>
        </p:txBody>
      </p:sp>
      <p:sp>
        <p:nvSpPr>
          <p:cNvPr id="146" name="Google Shape;146;p18"/>
          <p:cNvSpPr txBox="1">
            <a:spLocks noGrp="1"/>
          </p:cNvSpPr>
          <p:nvPr>
            <p:ph type="subTitle" idx="1"/>
          </p:nvPr>
        </p:nvSpPr>
        <p:spPr>
          <a:xfrm>
            <a:off x="1507075" y="4050825"/>
            <a:ext cx="8161200" cy="21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it-IT" dirty="0"/>
              <a:t>A valere sul Fondo Regionale per l’occupazione delle persone con disabilità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440"/>
              <a:buNone/>
            </a:pP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440"/>
              <a:buNone/>
            </a:pP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440"/>
              <a:buNone/>
            </a:pP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it-IT" i="1" dirty="0"/>
              <a:t>DGR n. 1189 del 30 settembre 2025</a:t>
            </a:r>
            <a:endParaRPr i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it-IT" dirty="0"/>
              <a:t>Programma di incentivi in tema di collocamento mirato 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None/>
            </a:pPr>
            <a:r>
              <a:rPr lang="it-IT" dirty="0"/>
              <a:t>Anno 2025 / 2026</a:t>
            </a:r>
            <a:endParaRPr i="1" dirty="0"/>
          </a:p>
        </p:txBody>
      </p:sp>
      <p:pic>
        <p:nvPicPr>
          <p:cNvPr id="147" name="Google Shape;147;p18" descr="https://lh7-qw.googleusercontent.com/slidesz/AGV_vUcg9TDTKmrUQtAWjQvdTEQi4okeBZffhG0rA-IPryFsjruN9twGVGhEMaI8ByQ-sf4bYWjBBHJsZlSIU9Rs8c7XzJsWY8ftx72kYjpCJdJvqk-5xV7C8fho0psZtRZFBlAEXNRmtX4nOXpPoQJI45A=s2048?key=CU6q_8d4ldsPHF63uPcuOEx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93359" y="343959"/>
            <a:ext cx="2212975" cy="15206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7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0C226"/>
              </a:buClr>
              <a:buSzPct val="79999"/>
              <a:buFont typeface="Trebuchet MS"/>
              <a:buNone/>
            </a:pPr>
            <a:r>
              <a:rPr lang="it-IT" dirty="0"/>
              <a:t>INCENTIVO PER LA TRANSIZIONE OCCUPAZIONALE DALLE COOPERATIVE SOCIALI</a:t>
            </a:r>
            <a:br>
              <a:rPr lang="it-IT" dirty="0"/>
            </a:br>
            <a:br>
              <a:rPr lang="it-IT" dirty="0"/>
            </a:br>
            <a:endParaRPr dirty="0"/>
          </a:p>
        </p:txBody>
      </p:sp>
      <p:sp>
        <p:nvSpPr>
          <p:cNvPr id="213" name="Google Shape;213;p27"/>
          <p:cNvSpPr txBox="1">
            <a:spLocks noGrp="1"/>
          </p:cNvSpPr>
          <p:nvPr>
            <p:ph type="body" idx="1"/>
          </p:nvPr>
        </p:nvSpPr>
        <p:spPr>
          <a:xfrm>
            <a:off x="677334" y="2528142"/>
            <a:ext cx="8596800" cy="3720258"/>
          </a:xfrm>
          <a:prstGeom prst="rect">
            <a:avLst/>
          </a:prstGeom>
          <a:noFill/>
          <a:ln w="28575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SzPts val="1280"/>
              <a:buChar char="►"/>
            </a:pPr>
            <a:r>
              <a:rPr lang="it-IT" sz="1600" dirty="0"/>
              <a:t>E’ rivolto alle cooperative sociali di tipo B o miste al fine di valorizzare la funzione di addestramento di lavoro e favorire un accompagnamento al lavoro del lavoratore con disabilità nella transizione verso aziende private.</a:t>
            </a:r>
            <a:endParaRPr dirty="0"/>
          </a:p>
          <a:p>
            <a:pPr marL="342900" lvl="0" indent="-342900" algn="just" rtl="0">
              <a:spcBef>
                <a:spcPts val="1000"/>
              </a:spcBef>
              <a:spcAft>
                <a:spcPts val="0"/>
              </a:spcAft>
              <a:buSzPts val="1280"/>
              <a:buChar char="►"/>
            </a:pPr>
            <a:r>
              <a:rPr lang="it-IT" sz="1600" dirty="0"/>
              <a:t>MISURA: l’incentivo verrà riconosciuto alla cooperativa solo a fronte dell’avvenuta assunzione presso un’azienda privata e superato il relativo periodo di prova nella misura di:</a:t>
            </a:r>
            <a:endParaRPr dirty="0"/>
          </a:p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SzPts val="1280"/>
              <a:buNone/>
            </a:pPr>
            <a:r>
              <a:rPr lang="it-IT" sz="1600" dirty="0"/>
              <a:t>	-	€ 6.000,00 in caso di contratto a tempo indeterminato,</a:t>
            </a:r>
            <a:endParaRPr dirty="0"/>
          </a:p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SzPts val="1280"/>
              <a:buNone/>
            </a:pPr>
            <a:r>
              <a:rPr lang="it-IT" sz="1600" dirty="0"/>
              <a:t>	- 	€ 2.000,00 in caso di contratto a tempo determinato di almeno 12 mesi 		e ulteriori euro 2.000,00 alla scadenza dei 12 mesi qualora il 			contratto venga trasformato a tempo indeterminato.</a:t>
            </a:r>
            <a:endParaRPr dirty="0"/>
          </a:p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SzPts val="1280"/>
              <a:buNone/>
            </a:pPr>
            <a:r>
              <a:rPr lang="it-IT" sz="1600" dirty="0"/>
              <a:t>	L’azienda assumente potrà fare istanza per accedere, se sussistono i requisiti, 	agli incentivi per l’assunzione erogati dall’INPS o dalla Regione. </a:t>
            </a:r>
            <a:endParaRPr dirty="0"/>
          </a:p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SzPts val="1280"/>
              <a:buNone/>
            </a:pPr>
            <a:r>
              <a:rPr lang="it-IT" sz="1600" dirty="0"/>
              <a:t>	Al fine del buon esito della transizione, superato il periodo di prova potrà essere 	riconosciuto un premio al lavoratore. </a:t>
            </a:r>
            <a:endParaRPr dirty="0"/>
          </a:p>
        </p:txBody>
      </p:sp>
      <p:sp>
        <p:nvSpPr>
          <p:cNvPr id="4" name="Google Shape;187;p24">
            <a:extLst>
              <a:ext uri="{FF2B5EF4-FFF2-40B4-BE49-F238E27FC236}">
                <a16:creationId xmlns:a16="http://schemas.microsoft.com/office/drawing/2014/main" id="{00915A80-D214-4530-8403-1FB18C1D1B0B}"/>
              </a:ext>
            </a:extLst>
          </p:cNvPr>
          <p:cNvSpPr txBox="1">
            <a:spLocks/>
          </p:cNvSpPr>
          <p:nvPr/>
        </p:nvSpPr>
        <p:spPr>
          <a:xfrm>
            <a:off x="675745" y="1930501"/>
            <a:ext cx="8248200" cy="48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indent="0" algn="ctr">
              <a:spcBef>
                <a:spcPts val="0"/>
              </a:spcBef>
              <a:buSzPts val="2880"/>
              <a:buFont typeface="Noto Sans Symbols"/>
              <a:buNone/>
            </a:pPr>
            <a:r>
              <a:rPr lang="it-IT" sz="2200" dirty="0"/>
              <a:t>PER COOPERATIVE SOCIALI DI TIPO B </a:t>
            </a:r>
          </a:p>
        </p:txBody>
      </p:sp>
      <p:sp>
        <p:nvSpPr>
          <p:cNvPr id="3" name="Segnaposto piè di pagina 1">
            <a:extLst>
              <a:ext uri="{FF2B5EF4-FFF2-40B4-BE49-F238E27FC236}">
                <a16:creationId xmlns:a16="http://schemas.microsoft.com/office/drawing/2014/main" id="{24AFA32C-939E-A728-E7AE-4C4786F1F408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2725209" y="6362701"/>
            <a:ext cx="4399491" cy="31232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it-IT" sz="1200" b="1" dirty="0"/>
              <a:t>DGR n. 1189 del 30 settembre 2025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8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0C226"/>
              </a:buClr>
              <a:buSzPct val="79999"/>
              <a:buFont typeface="Trebuchet MS"/>
              <a:buNone/>
            </a:pPr>
            <a:r>
              <a:rPr lang="it-IT" dirty="0"/>
              <a:t>CONTRIBUTI PER L’ISCRIZIONE E PARTECIPAZIONE A PERCORSI DI ALTA FORMAZIONE</a:t>
            </a:r>
            <a:br>
              <a:rPr lang="it-IT" dirty="0"/>
            </a:br>
            <a:br>
              <a:rPr lang="it-IT" dirty="0"/>
            </a:br>
            <a:endParaRPr dirty="0"/>
          </a:p>
        </p:txBody>
      </p:sp>
      <p:sp>
        <p:nvSpPr>
          <p:cNvPr id="219" name="Google Shape;219;p28"/>
          <p:cNvSpPr txBox="1">
            <a:spLocks noGrp="1"/>
          </p:cNvSpPr>
          <p:nvPr>
            <p:ph type="body" idx="1"/>
          </p:nvPr>
        </p:nvSpPr>
        <p:spPr>
          <a:xfrm>
            <a:off x="677334" y="3051362"/>
            <a:ext cx="8780431" cy="1968314"/>
          </a:xfrm>
          <a:prstGeom prst="rect">
            <a:avLst/>
          </a:prstGeom>
          <a:noFill/>
          <a:ln w="28575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SzPts val="1280"/>
              <a:buChar char="►"/>
            </a:pPr>
            <a:r>
              <a:rPr lang="it-IT" sz="1600" dirty="0"/>
              <a:t>Si agevolano le tasse di iscrizione all’università, istituzioni di alta formazione artistica, musicale e coreutica (AFAM), Istituti tecnici superiori (ITS) per persone iscritte all’elenco di cui alla L.68/99. </a:t>
            </a:r>
            <a:endParaRPr dirty="0"/>
          </a:p>
          <a:p>
            <a:pPr marL="342900" lvl="0" indent="-342900" algn="just" rtl="0">
              <a:spcBef>
                <a:spcPts val="1000"/>
              </a:spcBef>
              <a:spcAft>
                <a:spcPts val="0"/>
              </a:spcAft>
              <a:buSzPts val="1280"/>
              <a:buChar char="►"/>
            </a:pPr>
            <a:r>
              <a:rPr lang="it-IT" sz="1600" dirty="0"/>
              <a:t>MISURA del contributo: 100% dei costi per le persone con ISEE ordinario fino al €10,140,00. Il contributo si riduce proporzionalmente fino ad azzerarsi quando l’ISEE è di € 20.000,00.</a:t>
            </a:r>
            <a:endParaRPr dirty="0"/>
          </a:p>
        </p:txBody>
      </p:sp>
      <p:sp>
        <p:nvSpPr>
          <p:cNvPr id="4" name="Google Shape;187;p24">
            <a:extLst>
              <a:ext uri="{FF2B5EF4-FFF2-40B4-BE49-F238E27FC236}">
                <a16:creationId xmlns:a16="http://schemas.microsoft.com/office/drawing/2014/main" id="{EA2E8EEF-69C8-44AF-9076-C61C09D6185A}"/>
              </a:ext>
            </a:extLst>
          </p:cNvPr>
          <p:cNvSpPr txBox="1">
            <a:spLocks/>
          </p:cNvSpPr>
          <p:nvPr/>
        </p:nvSpPr>
        <p:spPr>
          <a:xfrm>
            <a:off x="675745" y="2175899"/>
            <a:ext cx="8248200" cy="522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indent="0" algn="ctr">
              <a:spcBef>
                <a:spcPts val="0"/>
              </a:spcBef>
              <a:buSzPts val="2880"/>
              <a:buFont typeface="Noto Sans Symbols"/>
              <a:buNone/>
            </a:pPr>
            <a:r>
              <a:rPr lang="it-IT" sz="2200" dirty="0"/>
              <a:t>PER PERSONE FISICHE </a:t>
            </a:r>
          </a:p>
        </p:txBody>
      </p:sp>
      <p:sp>
        <p:nvSpPr>
          <p:cNvPr id="3" name="Segnaposto piè di pagina 1">
            <a:extLst>
              <a:ext uri="{FF2B5EF4-FFF2-40B4-BE49-F238E27FC236}">
                <a16:creationId xmlns:a16="http://schemas.microsoft.com/office/drawing/2014/main" id="{37D1DC52-9924-1735-DC61-CD7DD25B637F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2725209" y="6362701"/>
            <a:ext cx="4399491" cy="31232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it-IT" sz="1200" b="1" dirty="0"/>
              <a:t>DGR n. 1189 del 30 settembre 2025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9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0C226"/>
              </a:buClr>
              <a:buSzPct val="79999"/>
              <a:buFont typeface="Trebuchet MS"/>
              <a:buNone/>
            </a:pPr>
            <a:r>
              <a:rPr lang="it-IT" dirty="0"/>
              <a:t>CONTRIBUTI PER LO SVOLGIMENTO DI TIROCINI PER L’ACCESSO ALLE PROFESSIONI </a:t>
            </a:r>
            <a:br>
              <a:rPr lang="it-IT" dirty="0"/>
            </a:br>
            <a:br>
              <a:rPr lang="it-IT" dirty="0"/>
            </a:br>
            <a:endParaRPr dirty="0"/>
          </a:p>
        </p:txBody>
      </p:sp>
      <p:sp>
        <p:nvSpPr>
          <p:cNvPr id="225" name="Google Shape;225;p29"/>
          <p:cNvSpPr txBox="1">
            <a:spLocks noGrp="1"/>
          </p:cNvSpPr>
          <p:nvPr>
            <p:ph type="body" idx="1"/>
          </p:nvPr>
        </p:nvSpPr>
        <p:spPr>
          <a:xfrm>
            <a:off x="677334" y="3146886"/>
            <a:ext cx="8596800" cy="1222289"/>
          </a:xfrm>
          <a:prstGeom prst="rect">
            <a:avLst/>
          </a:prstGeom>
          <a:noFill/>
          <a:ln w="28575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280"/>
              <a:buChar char="►"/>
            </a:pPr>
            <a:r>
              <a:rPr lang="it-IT" sz="1600" dirty="0"/>
              <a:t>Si incentiva lo svolgimento di tirocini propedeutici all’esame di Stato abilitante alla professione per persone iscritte all’elenco di cui alla L.68/99. 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280"/>
              <a:buChar char="►"/>
            </a:pPr>
            <a:r>
              <a:rPr lang="it-IT" sz="1600" dirty="0"/>
              <a:t>MISURA del contributo: massimo € 750,00 mensili.</a:t>
            </a:r>
            <a:endParaRPr dirty="0"/>
          </a:p>
        </p:txBody>
      </p:sp>
      <p:sp>
        <p:nvSpPr>
          <p:cNvPr id="4" name="Google Shape;187;p24">
            <a:extLst>
              <a:ext uri="{FF2B5EF4-FFF2-40B4-BE49-F238E27FC236}">
                <a16:creationId xmlns:a16="http://schemas.microsoft.com/office/drawing/2014/main" id="{B02D5EDC-DB8A-4D03-A1AB-B2716AFA737E}"/>
              </a:ext>
            </a:extLst>
          </p:cNvPr>
          <p:cNvSpPr txBox="1">
            <a:spLocks/>
          </p:cNvSpPr>
          <p:nvPr/>
        </p:nvSpPr>
        <p:spPr>
          <a:xfrm>
            <a:off x="675745" y="2175899"/>
            <a:ext cx="8248200" cy="522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indent="0" algn="ctr">
              <a:spcBef>
                <a:spcPts val="0"/>
              </a:spcBef>
              <a:buSzPts val="2880"/>
              <a:buFont typeface="Noto Sans Symbols"/>
              <a:buNone/>
            </a:pPr>
            <a:r>
              <a:rPr lang="it-IT" sz="2200" dirty="0"/>
              <a:t>PER PERSONE FISICHE </a:t>
            </a:r>
          </a:p>
        </p:txBody>
      </p:sp>
      <p:sp>
        <p:nvSpPr>
          <p:cNvPr id="3" name="Segnaposto piè di pagina 1">
            <a:extLst>
              <a:ext uri="{FF2B5EF4-FFF2-40B4-BE49-F238E27FC236}">
                <a16:creationId xmlns:a16="http://schemas.microsoft.com/office/drawing/2014/main" id="{B3EE9384-A0ED-A2EF-4AB2-D401619F8C11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2725209" y="6362701"/>
            <a:ext cx="4399491" cy="31232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it-IT" sz="1200" b="1" dirty="0"/>
              <a:t>DGR n. 1189 del 30 settembre 2025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0C226"/>
              </a:buClr>
              <a:buSzPct val="79999"/>
              <a:buFont typeface="Trebuchet MS"/>
              <a:buNone/>
            </a:pPr>
            <a:r>
              <a:rPr lang="it-IT" dirty="0"/>
              <a:t>CONTRIBUTI PER LA FREQUENZA A CORSI PER CENTRALINISTA TELEFONICO NON VEDENTE</a:t>
            </a:r>
            <a:br>
              <a:rPr lang="it-IT" dirty="0"/>
            </a:br>
            <a:br>
              <a:rPr lang="it-IT" dirty="0"/>
            </a:br>
            <a:endParaRPr dirty="0"/>
          </a:p>
        </p:txBody>
      </p:sp>
      <p:sp>
        <p:nvSpPr>
          <p:cNvPr id="231" name="Google Shape;231;p30"/>
          <p:cNvSpPr txBox="1">
            <a:spLocks noGrp="1"/>
          </p:cNvSpPr>
          <p:nvPr>
            <p:ph type="body" idx="1"/>
          </p:nvPr>
        </p:nvSpPr>
        <p:spPr>
          <a:xfrm>
            <a:off x="677334" y="3095865"/>
            <a:ext cx="8596800" cy="1320901"/>
          </a:xfrm>
          <a:prstGeom prst="rect">
            <a:avLst/>
          </a:prstGeom>
          <a:noFill/>
          <a:ln w="28575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280"/>
              <a:buChar char="►"/>
            </a:pPr>
            <a:r>
              <a:rPr lang="it-IT" sz="1600" dirty="0"/>
              <a:t>Si finanzia la partecipazione al corso fuori regione di centralinista telefonico non vedente per l’acquisizione della corrispondente qualifica professionale.</a:t>
            </a:r>
            <a:endParaRPr dirty="0"/>
          </a:p>
          <a:p>
            <a:pPr marL="342900" lvl="0" indent="-342900">
              <a:buSzPts val="1280"/>
            </a:pPr>
            <a:r>
              <a:rPr lang="it-IT" sz="1600" dirty="0"/>
              <a:t>MISURA del contributo: si rimborsano il costo del corso e le spese di residenzialità.</a:t>
            </a:r>
            <a:endParaRPr dirty="0"/>
          </a:p>
        </p:txBody>
      </p:sp>
      <p:sp>
        <p:nvSpPr>
          <p:cNvPr id="4" name="Google Shape;187;p24">
            <a:extLst>
              <a:ext uri="{FF2B5EF4-FFF2-40B4-BE49-F238E27FC236}">
                <a16:creationId xmlns:a16="http://schemas.microsoft.com/office/drawing/2014/main" id="{A666266F-1AE3-4E96-AB5D-151236D9B2EA}"/>
              </a:ext>
            </a:extLst>
          </p:cNvPr>
          <p:cNvSpPr txBox="1">
            <a:spLocks/>
          </p:cNvSpPr>
          <p:nvPr/>
        </p:nvSpPr>
        <p:spPr>
          <a:xfrm>
            <a:off x="675745" y="2175899"/>
            <a:ext cx="8248200" cy="522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indent="0" algn="ctr">
              <a:spcBef>
                <a:spcPts val="0"/>
              </a:spcBef>
              <a:buSzPts val="2880"/>
              <a:buFont typeface="Noto Sans Symbols"/>
              <a:buNone/>
            </a:pPr>
            <a:r>
              <a:rPr lang="it-IT" sz="2200" dirty="0"/>
              <a:t>PER PERSONE FISICHE </a:t>
            </a:r>
          </a:p>
        </p:txBody>
      </p:sp>
      <p:sp>
        <p:nvSpPr>
          <p:cNvPr id="3" name="Segnaposto piè di pagina 1">
            <a:extLst>
              <a:ext uri="{FF2B5EF4-FFF2-40B4-BE49-F238E27FC236}">
                <a16:creationId xmlns:a16="http://schemas.microsoft.com/office/drawing/2014/main" id="{F44392C1-ABA8-0D37-F0E5-2738C8E89F73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2725209" y="6362701"/>
            <a:ext cx="4399491" cy="31232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it-IT" sz="1200" b="1" dirty="0"/>
              <a:t>DGR n. 1189 del 30 settembre 2025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/>
              <a:t>CONTATTI</a:t>
            </a:r>
            <a:endParaRPr dirty="0"/>
          </a:p>
        </p:txBody>
      </p:sp>
      <p:sp>
        <p:nvSpPr>
          <p:cNvPr id="237" name="Google Shape;237;p31"/>
          <p:cNvSpPr txBox="1">
            <a:spLocks noGrp="1"/>
          </p:cNvSpPr>
          <p:nvPr>
            <p:ph type="body" idx="1"/>
          </p:nvPr>
        </p:nvSpPr>
        <p:spPr>
          <a:xfrm>
            <a:off x="929000" y="2306976"/>
            <a:ext cx="8596800" cy="3187800"/>
          </a:xfrm>
          <a:prstGeom prst="rect">
            <a:avLst/>
          </a:prstGeom>
          <a:noFill/>
          <a:ln w="28575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20040" algn="l" rtl="0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it-IT" sz="1600" dirty="0">
                <a:latin typeface="Trebuchet MS" panose="020B0603020202020204" pitchFamily="34" charset="0"/>
              </a:rPr>
              <a:t>Regione del Veneto –  Direzione Lavoro</a:t>
            </a:r>
            <a:endParaRPr sz="1600" dirty="0">
              <a:latin typeface="Trebuchet MS" panose="020B0603020202020204" pitchFamily="34" charset="0"/>
            </a:endParaRPr>
          </a:p>
          <a:p>
            <a:pPr marL="3429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it-IT" sz="1600" dirty="0">
                <a:latin typeface="Trebuchet MS" panose="020B0603020202020204" pitchFamily="34" charset="0"/>
              </a:rPr>
              <a:t>Unità Organizzativa Mercato del lavoro e interventi per l'occupazione</a:t>
            </a:r>
            <a:endParaRPr sz="1600" dirty="0">
              <a:latin typeface="Trebuchet MS" panose="020B0603020202020204" pitchFamily="34" charset="0"/>
            </a:endParaRPr>
          </a:p>
          <a:p>
            <a:pPr marL="3429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it-IT" sz="1600" dirty="0">
                <a:latin typeface="Trebuchet MS" panose="020B0603020202020204" pitchFamily="34" charset="0"/>
              </a:rPr>
              <a:t>Servizi per l'impiego e per l'inserimento lavorativo delle persone con disabilità</a:t>
            </a:r>
            <a:endParaRPr sz="1600" dirty="0">
              <a:latin typeface="Trebuchet MS" panose="020B0603020202020204" pitchFamily="34" charset="0"/>
            </a:endParaRPr>
          </a:p>
          <a:p>
            <a:pPr marL="3429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it-IT" sz="1600" dirty="0">
                <a:latin typeface="Trebuchet MS" panose="020B0603020202020204" pitchFamily="34" charset="0"/>
              </a:rPr>
              <a:t>Fondamenta Santa Lucia </a:t>
            </a:r>
            <a:r>
              <a:rPr lang="it-IT" sz="1600" dirty="0" err="1">
                <a:latin typeface="Trebuchet MS" panose="020B0603020202020204" pitchFamily="34" charset="0"/>
              </a:rPr>
              <a:t>Cannaregio</a:t>
            </a:r>
            <a:r>
              <a:rPr lang="it-IT" sz="1600" dirty="0">
                <a:latin typeface="Trebuchet MS" panose="020B0603020202020204" pitchFamily="34" charset="0"/>
              </a:rPr>
              <a:t> 23 - 30121 Venezia</a:t>
            </a:r>
            <a:endParaRPr sz="1600" dirty="0">
              <a:latin typeface="Trebuchet MS" panose="020B0603020202020204" pitchFamily="34" charset="0"/>
            </a:endParaRPr>
          </a:p>
          <a:p>
            <a:pPr marL="3429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600" dirty="0">
              <a:latin typeface="Trebuchet MS" panose="020B0603020202020204" pitchFamily="34" charset="0"/>
            </a:endParaRPr>
          </a:p>
          <a:p>
            <a:pPr lvl="0" indent="-330200">
              <a:lnSpc>
                <a:spcPct val="115000"/>
              </a:lnSpc>
              <a:buSzPts val="1600"/>
            </a:pPr>
            <a:r>
              <a:rPr lang="it-IT" sz="1600" dirty="0">
                <a:latin typeface="Trebuchet MS" panose="020B0603020202020204" pitchFamily="34" charset="0"/>
              </a:rPr>
              <a:t>Tel. 041 279 -5044 -5342 -5313 </a:t>
            </a:r>
            <a:endParaRPr sz="1600" dirty="0">
              <a:latin typeface="Trebuchet MS" panose="020B0603020202020204" pitchFamily="34" charset="0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►"/>
            </a:pPr>
            <a:r>
              <a:rPr lang="it-IT" sz="1600" dirty="0">
                <a:latin typeface="Trebuchet MS" panose="020B0603020202020204" pitchFamily="34" charset="0"/>
              </a:rPr>
              <a:t>Email: lavoromirato@regione.veneto.it</a:t>
            </a:r>
            <a:endParaRPr sz="1600" dirty="0">
              <a:latin typeface="Trebuchet MS" panose="020B0603020202020204" pitchFamily="34" charset="0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►"/>
            </a:pPr>
            <a:r>
              <a:rPr lang="it-IT" sz="1600" dirty="0">
                <a:latin typeface="Trebuchet MS" panose="020B0603020202020204" pitchFamily="34" charset="0"/>
              </a:rPr>
              <a:t>PEC:  lavoro@pec.regione.veneto.it</a:t>
            </a:r>
            <a:endParaRPr sz="1600" dirty="0">
              <a:latin typeface="Trebuchet MS" panose="020B0603020202020204" pitchFamily="34" charset="0"/>
            </a:endParaRPr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600" dirty="0"/>
          </a:p>
        </p:txBody>
      </p:sp>
      <p:sp>
        <p:nvSpPr>
          <p:cNvPr id="3" name="Segnaposto piè di pagina 1">
            <a:extLst>
              <a:ext uri="{FF2B5EF4-FFF2-40B4-BE49-F238E27FC236}">
                <a16:creationId xmlns:a16="http://schemas.microsoft.com/office/drawing/2014/main" id="{9F0DC46D-5548-8540-6C1C-BADCBDE60631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2725209" y="6362701"/>
            <a:ext cx="4399491" cy="31232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it-IT" sz="1200" b="1" dirty="0"/>
              <a:t>DGR n. 1189 del 30 settembre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9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it-IT"/>
              <a:t>PRINCIPI GENERALI</a:t>
            </a:r>
            <a:endParaRPr/>
          </a:p>
        </p:txBody>
      </p:sp>
      <p:sp>
        <p:nvSpPr>
          <p:cNvPr id="153" name="Google Shape;153;p19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36042" algn="just" rtl="0">
              <a:spcBef>
                <a:spcPts val="0"/>
              </a:spcBef>
              <a:spcAft>
                <a:spcPts val="0"/>
              </a:spcAft>
              <a:buSzPct val="79999"/>
              <a:buChar char="►"/>
            </a:pPr>
            <a:r>
              <a:rPr lang="it-IT" dirty="0"/>
              <a:t>rispetto dei principi generali per la fruizione degli incentivi all’occupazione elencati all’art. 31 del </a:t>
            </a:r>
            <a:r>
              <a:rPr lang="it-IT" dirty="0" err="1"/>
              <a:t>D.Lgs.</a:t>
            </a:r>
            <a:r>
              <a:rPr lang="it-IT" dirty="0"/>
              <a:t> 150/2015;</a:t>
            </a:r>
            <a:endParaRPr dirty="0"/>
          </a:p>
          <a:p>
            <a:pPr marL="342900" lvl="0" indent="-336042" algn="just" rtl="0">
              <a:spcBef>
                <a:spcPts val="1000"/>
              </a:spcBef>
              <a:spcAft>
                <a:spcPts val="0"/>
              </a:spcAft>
              <a:buSzPct val="79999"/>
              <a:buChar char="►"/>
            </a:pPr>
            <a:r>
              <a:rPr lang="it-IT" dirty="0"/>
              <a:t>rispetto della normativa comunitaria in tema di aiuti di stato; </a:t>
            </a:r>
            <a:endParaRPr dirty="0"/>
          </a:p>
          <a:p>
            <a:pPr marL="342900" lvl="0" indent="-336042" algn="just" rtl="0">
              <a:spcBef>
                <a:spcPts val="1000"/>
              </a:spcBef>
              <a:spcAft>
                <a:spcPts val="0"/>
              </a:spcAft>
              <a:buSzPct val="79999"/>
              <a:buChar char="►"/>
            </a:pPr>
            <a:r>
              <a:rPr lang="it-IT" dirty="0"/>
              <a:t>di essere in regola con l’applicazione del Contratti collettivi di lavoro sottoscritti dalle OO.SS. e associazioni datoriali comparativamente più rappresentative;</a:t>
            </a:r>
            <a:endParaRPr dirty="0"/>
          </a:p>
          <a:p>
            <a:pPr marL="342900" lvl="0" indent="-336042" algn="just" rtl="0">
              <a:spcBef>
                <a:spcPts val="1000"/>
              </a:spcBef>
              <a:spcAft>
                <a:spcPts val="0"/>
              </a:spcAft>
              <a:buSzPct val="79999"/>
              <a:buChar char="►"/>
            </a:pPr>
            <a:r>
              <a:rPr lang="it-IT" dirty="0"/>
              <a:t>di essere in regola con i versamenti contributivi ed assicurativi obbligatori;</a:t>
            </a:r>
            <a:endParaRPr dirty="0"/>
          </a:p>
          <a:p>
            <a:pPr marL="342900" lvl="0" indent="-336042" algn="just" rtl="0">
              <a:spcBef>
                <a:spcPts val="1000"/>
              </a:spcBef>
              <a:spcAft>
                <a:spcPts val="0"/>
              </a:spcAft>
              <a:buSzPct val="79999"/>
              <a:buChar char="►"/>
            </a:pPr>
            <a:r>
              <a:rPr lang="it-IT" dirty="0"/>
              <a:t>di essere in regola con la normativa sulla sicurezza nei luoghi di lavoro;</a:t>
            </a:r>
            <a:endParaRPr dirty="0"/>
          </a:p>
          <a:p>
            <a:pPr marL="342900" lvl="0" indent="-336042" algn="just" rtl="0">
              <a:spcBef>
                <a:spcPts val="1000"/>
              </a:spcBef>
              <a:spcAft>
                <a:spcPts val="0"/>
              </a:spcAft>
              <a:buSzPct val="79999"/>
              <a:buChar char="►"/>
            </a:pPr>
            <a:r>
              <a:rPr lang="it-IT" dirty="0"/>
              <a:t>di essere ottemperante, ovvero garantire l’ottemperanza, agli obblighi occupazionali sanciti dalla Legge 68/99.</a:t>
            </a:r>
            <a:endParaRPr dirty="0"/>
          </a:p>
        </p:txBody>
      </p:sp>
      <p:sp>
        <p:nvSpPr>
          <p:cNvPr id="3" name="Segnaposto piè di pagina 1">
            <a:extLst>
              <a:ext uri="{FF2B5EF4-FFF2-40B4-BE49-F238E27FC236}">
                <a16:creationId xmlns:a16="http://schemas.microsoft.com/office/drawing/2014/main" id="{E8E49D2F-1516-AF6C-1231-ADCF7A72BC98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2725209" y="6362701"/>
            <a:ext cx="4399491" cy="31232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it-IT" sz="1200" b="1" dirty="0"/>
              <a:t>DGR n. 1189 del 30 settembre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it-IT" dirty="0"/>
              <a:t>Le successive agevolazioni sono riconosciute per:</a:t>
            </a:r>
            <a:endParaRPr dirty="0"/>
          </a:p>
        </p:txBody>
      </p:sp>
      <p:sp>
        <p:nvSpPr>
          <p:cNvPr id="159" name="Google Shape;159;p20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it-IT" dirty="0"/>
              <a:t>assunzioni di persone con disabilità iscritte o iscrivibili agli elenchi della L.68/99;</a:t>
            </a:r>
            <a:endParaRPr dirty="0"/>
          </a:p>
          <a:p>
            <a:pPr marL="342900" lvl="0" indent="-342900" algn="just" rtl="0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it-IT" dirty="0"/>
              <a:t>per interventi a favore di lavoratori assunti mediante le procedure del collocamento mirato e presenti nell’organico aziendale in ottemperanza agli obblighi di assunzione di personale con disabilità.</a:t>
            </a:r>
            <a:endParaRPr dirty="0"/>
          </a:p>
        </p:txBody>
      </p:sp>
      <p:sp>
        <p:nvSpPr>
          <p:cNvPr id="3" name="Segnaposto piè di pagina 1">
            <a:extLst>
              <a:ext uri="{FF2B5EF4-FFF2-40B4-BE49-F238E27FC236}">
                <a16:creationId xmlns:a16="http://schemas.microsoft.com/office/drawing/2014/main" id="{78657E6D-95B3-DAEC-20B0-8B169DF16C23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2725209" y="6362701"/>
            <a:ext cx="4399491" cy="31232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it-IT" sz="1200" b="1" dirty="0"/>
              <a:t>DGR n. 1189 del 30 settembre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it-IT" dirty="0"/>
              <a:t>MODALITA’ DI PRESENTAZIONE DELLE DOMANDE</a:t>
            </a:r>
            <a:endParaRPr dirty="0"/>
          </a:p>
        </p:txBody>
      </p:sp>
      <p:sp>
        <p:nvSpPr>
          <p:cNvPr id="165" name="Google Shape;165;p21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it-IT" dirty="0"/>
              <a:t>Utilizzando esclusivamente i modelli predisposti e disponibili sul sito web istituzionale all’indirizzo: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it-IT" dirty="0"/>
              <a:t>	 </a:t>
            </a:r>
            <a:r>
              <a:rPr lang="it-IT" b="1" dirty="0"/>
              <a:t>https://spazio-operatori.regione.veneto.it/it/collocamentomirato</a:t>
            </a:r>
            <a:endParaRPr b="1" dirty="0"/>
          </a:p>
          <a:p>
            <a:pPr marL="342900" lvl="0" indent="-342900" algn="just" rtl="0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it-IT" dirty="0"/>
              <a:t>Inviando il modello debitamente compilato in tutte le parti via </a:t>
            </a:r>
            <a:r>
              <a:rPr lang="it-IT" dirty="0" err="1"/>
              <a:t>pec</a:t>
            </a:r>
            <a:r>
              <a:rPr lang="it-IT" dirty="0"/>
              <a:t> all’indirizzo:</a:t>
            </a:r>
            <a:endParaRPr dirty="0"/>
          </a:p>
          <a:p>
            <a:pPr marL="457200" lvl="1" indent="0" algn="l" rtl="0">
              <a:spcBef>
                <a:spcPts val="1000"/>
              </a:spcBef>
              <a:spcAft>
                <a:spcPts val="0"/>
              </a:spcAft>
              <a:buSzPts val="1280"/>
              <a:buNone/>
            </a:pPr>
            <a:r>
              <a:rPr lang="it-IT" dirty="0"/>
              <a:t>	</a:t>
            </a:r>
            <a:r>
              <a:rPr lang="it-IT" sz="1800" dirty="0"/>
              <a:t> </a:t>
            </a:r>
            <a:r>
              <a:rPr lang="it-IT" sz="1800" b="1" dirty="0"/>
              <a:t>lavoro@pec.regione.veneto.it</a:t>
            </a:r>
            <a:endParaRPr b="1" dirty="0"/>
          </a:p>
        </p:txBody>
      </p:sp>
      <p:sp>
        <p:nvSpPr>
          <p:cNvPr id="3" name="Segnaposto piè di pagina 1">
            <a:extLst>
              <a:ext uri="{FF2B5EF4-FFF2-40B4-BE49-F238E27FC236}">
                <a16:creationId xmlns:a16="http://schemas.microsoft.com/office/drawing/2014/main" id="{F2555090-D7B8-5EA9-DB98-E7C024660554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2725209" y="6362701"/>
            <a:ext cx="4399491" cy="31232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it-IT" sz="1200" b="1" dirty="0"/>
              <a:t>DGR n. 1189 del 30 settembre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2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it-IT"/>
              <a:t>CONTRIBUTO PER ADATTAMENTO DEL POSTO DI LAVORO </a:t>
            </a:r>
            <a:endParaRPr/>
          </a:p>
        </p:txBody>
      </p:sp>
      <p:sp>
        <p:nvSpPr>
          <p:cNvPr id="171" name="Google Shape;171;p22"/>
          <p:cNvSpPr txBox="1">
            <a:spLocks noGrp="1"/>
          </p:cNvSpPr>
          <p:nvPr>
            <p:ph type="body" idx="1"/>
          </p:nvPr>
        </p:nvSpPr>
        <p:spPr>
          <a:xfrm>
            <a:off x="675745" y="1930400"/>
            <a:ext cx="8248200" cy="58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2880"/>
              <a:buNone/>
            </a:pPr>
            <a:r>
              <a:rPr lang="it-IT" sz="2200" dirty="0"/>
              <a:t>PER DATORI DI LAVORO </a:t>
            </a:r>
            <a:endParaRPr sz="2200" dirty="0"/>
          </a:p>
        </p:txBody>
      </p:sp>
      <p:sp>
        <p:nvSpPr>
          <p:cNvPr id="172" name="Google Shape;172;p22"/>
          <p:cNvSpPr txBox="1">
            <a:spLocks noGrp="1"/>
          </p:cNvSpPr>
          <p:nvPr>
            <p:ph type="body" idx="2"/>
          </p:nvPr>
        </p:nvSpPr>
        <p:spPr>
          <a:xfrm>
            <a:off x="675746" y="2984500"/>
            <a:ext cx="8248200" cy="2540000"/>
          </a:xfrm>
          <a:prstGeom prst="rect">
            <a:avLst/>
          </a:prstGeom>
          <a:noFill/>
          <a:ln w="38100" cap="flat" cmpd="sng">
            <a:solidFill>
              <a:srgbClr val="6C91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it-IT" b="1" dirty="0"/>
              <a:t>INTERVENTO FORMATIVO </a:t>
            </a:r>
            <a:endParaRPr b="1" dirty="0"/>
          </a:p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it-IT" dirty="0"/>
              <a:t>	La spesa da sostenere è tesa a favorire una migliore prestazione 	lavorativa del lavoratore e ad adeguare le competenze del 	lavoratore in fase di inserimento, a seguito di variazione delle 	mansioni assegnate, all’utilizzo di nuove attrezzature attraverso:</a:t>
            </a:r>
            <a:endParaRPr dirty="0"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Char char="-"/>
            </a:pPr>
            <a:r>
              <a:rPr lang="it-IT" b="1" dirty="0"/>
              <a:t>Corso a catalogo </a:t>
            </a:r>
            <a:r>
              <a:rPr lang="it-IT" dirty="0"/>
              <a:t>nella misura massima di € 5.000,00</a:t>
            </a:r>
            <a:endParaRPr dirty="0"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Char char="-"/>
            </a:pPr>
            <a:r>
              <a:rPr lang="it-IT" b="1" dirty="0"/>
              <a:t>Progetto formativo </a:t>
            </a:r>
            <a:r>
              <a:rPr lang="it-IT" dirty="0"/>
              <a:t>nella misura massima di € 45,00 h per massimo 100h</a:t>
            </a:r>
            <a:endParaRPr dirty="0"/>
          </a:p>
        </p:txBody>
      </p:sp>
      <p:pic>
        <p:nvPicPr>
          <p:cNvPr id="173" name="Google Shape;173;p22" descr="https://lh7-qw.googleusercontent.com/slidesz/AGV_vUcg9TDTKmrUQtAWjQvdTEQi4okeBZffhG0rA-IPryFsjruN9twGVGhEMaI8ByQ-sf4bYWjBBHJsZlSIU9Rs8c7XzJsWY8ftx72kYjpCJdJvqk-5xV7C8fho0psZtRZFBlAEXNRmtX4nOXpPoQJI45A=s2048?key=CU6q_8d4ldsPHF63uPcuOEx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11984" y="5094234"/>
            <a:ext cx="2212975" cy="152064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egnaposto piè di pagina 1">
            <a:extLst>
              <a:ext uri="{FF2B5EF4-FFF2-40B4-BE49-F238E27FC236}">
                <a16:creationId xmlns:a16="http://schemas.microsoft.com/office/drawing/2014/main" id="{97978B97-0BDD-DCEC-8E14-31C487D8C2AB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2725209" y="6362701"/>
            <a:ext cx="4399491" cy="31232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it-IT" sz="1200" b="1" dirty="0"/>
              <a:t>DGR n. 1189 del 30 settembre 2025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3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it-IT" dirty="0"/>
              <a:t>CONTRIBUTO PER ADATTAMENTO DEL POSTO DI LAVORO </a:t>
            </a:r>
            <a:endParaRPr dirty="0"/>
          </a:p>
        </p:txBody>
      </p:sp>
      <p:sp>
        <p:nvSpPr>
          <p:cNvPr id="179" name="Google Shape;179;p23"/>
          <p:cNvSpPr txBox="1">
            <a:spLocks noGrp="1"/>
          </p:cNvSpPr>
          <p:nvPr>
            <p:ph type="body" idx="1"/>
          </p:nvPr>
        </p:nvSpPr>
        <p:spPr>
          <a:xfrm>
            <a:off x="675745" y="1730375"/>
            <a:ext cx="8248200" cy="58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>
              <a:spcBef>
                <a:spcPts val="0"/>
              </a:spcBef>
              <a:buSzPts val="2880"/>
            </a:pPr>
            <a:r>
              <a:rPr lang="it-IT" sz="2200" dirty="0"/>
              <a:t>PER DATORI DI LAVORO </a:t>
            </a:r>
          </a:p>
        </p:txBody>
      </p:sp>
      <p:sp>
        <p:nvSpPr>
          <p:cNvPr id="180" name="Google Shape;180;p23"/>
          <p:cNvSpPr txBox="1">
            <a:spLocks noGrp="1"/>
          </p:cNvSpPr>
          <p:nvPr>
            <p:ph type="body" idx="2"/>
          </p:nvPr>
        </p:nvSpPr>
        <p:spPr>
          <a:xfrm>
            <a:off x="675746" y="2422525"/>
            <a:ext cx="8248200" cy="3764887"/>
          </a:xfrm>
          <a:prstGeom prst="rect">
            <a:avLst/>
          </a:prstGeom>
          <a:noFill/>
          <a:ln w="38100" cap="flat" cmpd="sng">
            <a:solidFill>
              <a:srgbClr val="6C91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it-IT" b="1" dirty="0"/>
              <a:t>CONTRIBUTO ADATTAMENTO DEL POSTO DI LAVORO</a:t>
            </a:r>
            <a:endParaRPr b="1" dirty="0"/>
          </a:p>
          <a:p>
            <a:pPr marL="457200" lvl="1" indent="0">
              <a:buNone/>
            </a:pPr>
            <a:r>
              <a:rPr lang="it-IT" dirty="0"/>
              <a:t>La spesa riguarda:</a:t>
            </a:r>
            <a:endParaRPr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it-IT" sz="1800" dirty="0"/>
              <a:t>la rimozione di barriere architettoniche, </a:t>
            </a:r>
            <a:endParaRPr sz="1800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it-IT" sz="1800" dirty="0"/>
              <a:t>l’apprestamento della postazione di lavoro, </a:t>
            </a:r>
            <a:endParaRPr sz="1800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it-IT" sz="1800" dirty="0"/>
              <a:t>l’acquisto di ausili o strumenti utili per lo svolgimento dell’attività lavorativa,</a:t>
            </a:r>
            <a:endParaRPr sz="1800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it-IT" sz="1800" dirty="0"/>
              <a:t>l’acquisizione del servizio di interpretariato nella lingua dei segni,</a:t>
            </a:r>
            <a:endParaRPr sz="1800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it-IT" sz="1800" dirty="0"/>
              <a:t>consulenza e accompagnamento al lavoro.</a:t>
            </a:r>
            <a:endParaRPr sz="1800" dirty="0"/>
          </a:p>
          <a:p>
            <a:pPr marL="285750" indent="-285750">
              <a:buSzPts val="1280"/>
            </a:pPr>
            <a:r>
              <a:rPr lang="it-IT" b="1" dirty="0"/>
              <a:t>MISURA</a:t>
            </a:r>
            <a:r>
              <a:rPr lang="it-IT" dirty="0"/>
              <a:t> del contributo: </a:t>
            </a:r>
            <a:endParaRPr dirty="0"/>
          </a:p>
          <a:p>
            <a:pPr marL="914400" lvl="2" indent="0" algn="l" rtl="0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it-IT" sz="1800" dirty="0"/>
              <a:t>- 95% dei costi sostenuti fino ad un massimo di € 20.000,00</a:t>
            </a:r>
            <a:endParaRPr dirty="0"/>
          </a:p>
        </p:txBody>
      </p:sp>
      <p:pic>
        <p:nvPicPr>
          <p:cNvPr id="181" name="Google Shape;181;p23" descr="https://lh7-qw.googleusercontent.com/slidesz/AGV_vUcg9TDTKmrUQtAWjQvdTEQi4okeBZffhG0rA-IPryFsjruN9twGVGhEMaI8ByQ-sf4bYWjBBHJsZlSIU9Rs8c7XzJsWY8ftx72kYjpCJdJvqk-5xV7C8fho0psZtRZFBlAEXNRmtX4nOXpPoQJI45A=s2048?key=CU6q_8d4ldsPHF63uPcuOEx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11984" y="5094234"/>
            <a:ext cx="2212975" cy="152064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egnaposto piè di pagina 1">
            <a:extLst>
              <a:ext uri="{FF2B5EF4-FFF2-40B4-BE49-F238E27FC236}">
                <a16:creationId xmlns:a16="http://schemas.microsoft.com/office/drawing/2014/main" id="{BC4773BD-A290-1A2B-684B-8539430E66EB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2725209" y="6362701"/>
            <a:ext cx="4399491" cy="31232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it-IT" sz="1200" b="1" dirty="0"/>
              <a:t>DGR n. 1189 del 30 settembre 2025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4"/>
          <p:cNvSpPr txBox="1">
            <a:spLocks noGrp="1"/>
          </p:cNvSpPr>
          <p:nvPr>
            <p:ph type="title"/>
          </p:nvPr>
        </p:nvSpPr>
        <p:spPr>
          <a:xfrm>
            <a:off x="677334" y="609599"/>
            <a:ext cx="8596800" cy="15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it-IT" dirty="0"/>
              <a:t>CONTRIBUTO PER FORMAZIONE OBBLIGATORIA SULLA SICUREZZA PER ATTIVAZIONE DI TIROCINIO </a:t>
            </a:r>
            <a:endParaRPr dirty="0"/>
          </a:p>
        </p:txBody>
      </p:sp>
      <p:sp>
        <p:nvSpPr>
          <p:cNvPr id="187" name="Google Shape;187;p24"/>
          <p:cNvSpPr txBox="1">
            <a:spLocks noGrp="1"/>
          </p:cNvSpPr>
          <p:nvPr>
            <p:ph type="body" idx="1"/>
          </p:nvPr>
        </p:nvSpPr>
        <p:spPr>
          <a:xfrm>
            <a:off x="675745" y="2175899"/>
            <a:ext cx="8248200" cy="522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2880"/>
              <a:buNone/>
            </a:pPr>
            <a:r>
              <a:rPr lang="it-IT" sz="2200" dirty="0"/>
              <a:t>PER DATORI DI LAVORO </a:t>
            </a:r>
            <a:endParaRPr sz="2200" dirty="0"/>
          </a:p>
        </p:txBody>
      </p:sp>
      <p:sp>
        <p:nvSpPr>
          <p:cNvPr id="188" name="Google Shape;188;p24"/>
          <p:cNvSpPr txBox="1">
            <a:spLocks noGrp="1"/>
          </p:cNvSpPr>
          <p:nvPr>
            <p:ph type="body" idx="2"/>
          </p:nvPr>
        </p:nvSpPr>
        <p:spPr>
          <a:xfrm>
            <a:off x="902484" y="3134404"/>
            <a:ext cx="8146500" cy="2228171"/>
          </a:xfrm>
          <a:prstGeom prst="rect">
            <a:avLst/>
          </a:prstGeom>
          <a:noFill/>
          <a:ln w="38100" cap="flat" cmpd="sng">
            <a:solidFill>
              <a:srgbClr val="6C91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it-IT" dirty="0"/>
              <a:t>Si riconosce un contributo per realizzare un intervento di formazione obbligatoria in materia di sicurezza per un tirocinante iscritto alla liste della L.68/99. L’intervento potrà essere realizzato sia in presenza che in e-learning. 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it-IT" dirty="0"/>
              <a:t>MISURA del contributo:</a:t>
            </a:r>
            <a:endParaRPr dirty="0"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280"/>
              <a:buChar char="►"/>
            </a:pPr>
            <a:r>
              <a:rPr lang="it-IT" dirty="0"/>
              <a:t>100% del costo </a:t>
            </a:r>
            <a:endParaRPr dirty="0"/>
          </a:p>
        </p:txBody>
      </p:sp>
      <p:pic>
        <p:nvPicPr>
          <p:cNvPr id="189" name="Google Shape;189;p24" descr="https://lh7-qw.googleusercontent.com/slidesz/AGV_vUcg9TDTKmrUQtAWjQvdTEQi4okeBZffhG0rA-IPryFsjruN9twGVGhEMaI8ByQ-sf4bYWjBBHJsZlSIU9Rs8c7XzJsWY8ftx72kYjpCJdJvqk-5xV7C8fho0psZtRZFBlAEXNRmtX4nOXpPoQJI45A=s2048?key=CU6q_8d4ldsPHF63uPcuOEx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11984" y="5094234"/>
            <a:ext cx="2212975" cy="152064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egnaposto piè di pagina 1">
            <a:extLst>
              <a:ext uri="{FF2B5EF4-FFF2-40B4-BE49-F238E27FC236}">
                <a16:creationId xmlns:a16="http://schemas.microsoft.com/office/drawing/2014/main" id="{72961C1D-85C1-88EC-2B43-C49D8109B3A2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2725209" y="6362701"/>
            <a:ext cx="4399491" cy="31232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it-IT" sz="1200" b="1" dirty="0"/>
              <a:t>DGR n. 1189 del 30 settembre 2025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5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7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it-IT" dirty="0"/>
              <a:t>INCENTIVI ALL’ASSUNZIONE</a:t>
            </a:r>
            <a:endParaRPr dirty="0"/>
          </a:p>
        </p:txBody>
      </p:sp>
      <p:sp>
        <p:nvSpPr>
          <p:cNvPr id="195" name="Google Shape;195;p25"/>
          <p:cNvSpPr txBox="1">
            <a:spLocks noGrp="1"/>
          </p:cNvSpPr>
          <p:nvPr>
            <p:ph type="body" idx="1"/>
          </p:nvPr>
        </p:nvSpPr>
        <p:spPr>
          <a:xfrm>
            <a:off x="1676065" y="1226583"/>
            <a:ext cx="82482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2880"/>
              <a:buNone/>
            </a:pPr>
            <a:r>
              <a:rPr lang="it-IT" sz="2200" dirty="0"/>
              <a:t>PER DATORI DI LAVORO </a:t>
            </a:r>
            <a:endParaRPr sz="2200" dirty="0"/>
          </a:p>
        </p:txBody>
      </p:sp>
      <p:sp>
        <p:nvSpPr>
          <p:cNvPr id="196" name="Google Shape;196;p25"/>
          <p:cNvSpPr txBox="1">
            <a:spLocks noGrp="1"/>
          </p:cNvSpPr>
          <p:nvPr>
            <p:ph type="body" idx="2"/>
          </p:nvPr>
        </p:nvSpPr>
        <p:spPr>
          <a:xfrm>
            <a:off x="295835" y="1781723"/>
            <a:ext cx="3429498" cy="4466036"/>
          </a:xfrm>
          <a:prstGeom prst="rect">
            <a:avLst/>
          </a:prstGeom>
          <a:noFill/>
          <a:ln w="38100" cap="flat" cmpd="sng">
            <a:solidFill>
              <a:srgbClr val="6C91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ct val="80000"/>
              <a:buNone/>
            </a:pPr>
            <a:r>
              <a:rPr lang="it-IT" sz="1400" b="1" dirty="0"/>
              <a:t>ASSUNZIONE A TEMPO INDETERMINATO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ct val="80000"/>
              <a:buNone/>
            </a:pPr>
            <a:r>
              <a:rPr lang="it-IT" sz="900" dirty="0"/>
              <a:t>(O TRASFORMAZIONE DA TD) 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ct val="80000"/>
              <a:buNone/>
            </a:pPr>
            <a:r>
              <a:rPr lang="it-IT" sz="1400" dirty="0"/>
              <a:t>per lavoratore con invalidità fisica inferiore al 67%.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ct val="80000"/>
              <a:buNone/>
            </a:pPr>
            <a:endParaRPr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ct val="80000"/>
              <a:buNone/>
            </a:pPr>
            <a:r>
              <a:rPr lang="it-IT" sz="1400" dirty="0"/>
              <a:t>REQUISITI: uno dei seguenti: </a:t>
            </a:r>
            <a:endParaRPr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ct val="80000"/>
              <a:buNone/>
            </a:pPr>
            <a:r>
              <a:rPr lang="it-IT" sz="1400" dirty="0"/>
              <a:t>-bassa scolarità,	</a:t>
            </a:r>
            <a:endParaRPr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ct val="80000"/>
              <a:buNone/>
            </a:pPr>
            <a:r>
              <a:rPr lang="it-IT" sz="1400" dirty="0"/>
              <a:t>-età superiore a 45anni,</a:t>
            </a:r>
            <a:endParaRPr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ct val="80000"/>
              <a:buNone/>
            </a:pPr>
            <a:r>
              <a:rPr lang="it-IT" sz="1400" dirty="0"/>
              <a:t>-disabilità 	sensoriale.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ct val="80000"/>
              <a:buNone/>
            </a:pPr>
            <a:endParaRPr sz="11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ct val="80000"/>
              <a:buNone/>
            </a:pPr>
            <a:r>
              <a:rPr lang="it-IT" sz="1400" dirty="0"/>
              <a:t>Se il datore di lavoro 	non è soggetto all’obbligo si prescinde dai suddetti requisiti.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ct val="80000"/>
              <a:buNone/>
            </a:pPr>
            <a:endParaRPr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ct val="80000"/>
              <a:buNone/>
            </a:pPr>
            <a:r>
              <a:rPr lang="it-IT" sz="1400" dirty="0"/>
              <a:t>MISURA:</a:t>
            </a:r>
            <a:endParaRPr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ct val="80000"/>
              <a:buNone/>
            </a:pPr>
            <a:r>
              <a:rPr lang="it-IT" sz="1400" dirty="0"/>
              <a:t>€ 18.000,00 in 3 rate 	da €6.000.00 a 12/24/36 mesi se donna	per 48 mesi 	previa verifica della permanenza nell’organico aziendale.</a:t>
            </a:r>
            <a:endParaRPr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ct val="80000"/>
              <a:buNone/>
            </a:pPr>
            <a:r>
              <a:rPr lang="it-IT" sz="1400" dirty="0"/>
              <a:t>In caso di persona con età superiore a 55 anni, l’incentivo è incrementato del 50%.</a:t>
            </a:r>
            <a:endParaRPr dirty="0"/>
          </a:p>
        </p:txBody>
      </p:sp>
      <p:sp>
        <p:nvSpPr>
          <p:cNvPr id="199" name="Google Shape;199;p25"/>
          <p:cNvSpPr/>
          <p:nvPr/>
        </p:nvSpPr>
        <p:spPr>
          <a:xfrm>
            <a:off x="3881718" y="1796659"/>
            <a:ext cx="3836894" cy="4451742"/>
          </a:xfrm>
          <a:prstGeom prst="rect">
            <a:avLst/>
          </a:prstGeom>
          <a:noFill/>
          <a:ln w="38100" cap="flat" cmpd="sng">
            <a:solidFill>
              <a:srgbClr val="6C91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algn="just">
              <a:buClr>
                <a:schemeClr val="accent1"/>
              </a:buClr>
              <a:buSzPct val="80000"/>
            </a:pPr>
            <a:r>
              <a:rPr lang="it-IT" b="1" dirty="0">
                <a:solidFill>
                  <a:srgbClr val="3F3F3F"/>
                </a:solidFill>
                <a:latin typeface="Trebuchet MS"/>
                <a:sym typeface="Trebuchet MS"/>
              </a:rPr>
              <a:t>ASSUNZIONE A TEMPO INDETERMINATO </a:t>
            </a:r>
          </a:p>
          <a:p>
            <a:pPr algn="just">
              <a:buClr>
                <a:schemeClr val="accent1"/>
              </a:buClr>
              <a:buSzPct val="80000"/>
            </a:pPr>
            <a:r>
              <a:rPr lang="it-IT" sz="900" dirty="0">
                <a:solidFill>
                  <a:srgbClr val="3F3F3F"/>
                </a:solidFill>
                <a:latin typeface="Trebuchet MS"/>
              </a:rPr>
              <a:t>(O</a:t>
            </a:r>
            <a:r>
              <a:rPr lang="it-IT" sz="900" dirty="0"/>
              <a:t> </a:t>
            </a:r>
            <a:r>
              <a:rPr lang="it-IT" sz="900" dirty="0">
                <a:solidFill>
                  <a:srgbClr val="3F3F3F"/>
                </a:solidFill>
                <a:latin typeface="Trebuchet MS"/>
                <a:sym typeface="Trebuchet MS"/>
              </a:rPr>
              <a:t>TRASFORMAZIONE DA TD) </a:t>
            </a:r>
          </a:p>
          <a:p>
            <a:pPr algn="just">
              <a:buClr>
                <a:schemeClr val="accent1"/>
              </a:buClr>
              <a:buSzPct val="80000"/>
            </a:pPr>
            <a:r>
              <a:rPr lang="it-IT" dirty="0">
                <a:solidFill>
                  <a:srgbClr val="3F3F3F"/>
                </a:solidFill>
                <a:latin typeface="Trebuchet MS"/>
                <a:sym typeface="Trebuchet MS"/>
              </a:rPr>
              <a:t>per lavoratore con invalidità fisica pari o superiore al 67% o psichica e/o intellettiva.</a:t>
            </a:r>
          </a:p>
          <a:p>
            <a:pPr algn="just">
              <a:buClr>
                <a:schemeClr val="accent1"/>
              </a:buClr>
              <a:buSzPct val="80000"/>
            </a:pPr>
            <a:endParaRPr dirty="0">
              <a:solidFill>
                <a:srgbClr val="3F3F3F"/>
              </a:solidFill>
              <a:latin typeface="Trebuchet MS"/>
              <a:sym typeface="Trebuchet MS"/>
            </a:endParaRPr>
          </a:p>
          <a:p>
            <a:pPr algn="just">
              <a:buClr>
                <a:schemeClr val="accent1"/>
              </a:buClr>
              <a:buSzPct val="80000"/>
            </a:pPr>
            <a:r>
              <a:rPr lang="it-IT" dirty="0">
                <a:solidFill>
                  <a:srgbClr val="3F3F3F"/>
                </a:solidFill>
                <a:latin typeface="Trebuchet MS"/>
                <a:sym typeface="Trebuchet MS"/>
              </a:rPr>
              <a:t>REQUISITI: </a:t>
            </a:r>
          </a:p>
          <a:p>
            <a:pPr algn="just">
              <a:buClr>
                <a:schemeClr val="accent1"/>
              </a:buClr>
              <a:buSzPct val="80000"/>
            </a:pPr>
            <a:r>
              <a:rPr lang="it-IT" dirty="0">
                <a:solidFill>
                  <a:srgbClr val="3F3F3F"/>
                </a:solidFill>
                <a:latin typeface="Trebuchet MS"/>
                <a:sym typeface="Trebuchet MS"/>
              </a:rPr>
              <a:t>lavoratore con diritto all’iscrizione art. 13 L.68/99</a:t>
            </a:r>
          </a:p>
          <a:p>
            <a:pPr algn="just">
              <a:buClr>
                <a:schemeClr val="accent1"/>
              </a:buClr>
              <a:buSzPct val="80000"/>
            </a:pPr>
            <a:endParaRPr dirty="0">
              <a:solidFill>
                <a:srgbClr val="3F3F3F"/>
              </a:solidFill>
              <a:latin typeface="Trebuchet MS"/>
              <a:sym typeface="Trebuchet MS"/>
            </a:endParaRPr>
          </a:p>
          <a:p>
            <a:pPr algn="just">
              <a:buClr>
                <a:schemeClr val="accent1"/>
              </a:buClr>
              <a:buSzPct val="80000"/>
            </a:pPr>
            <a:r>
              <a:rPr lang="it-IT" dirty="0">
                <a:solidFill>
                  <a:srgbClr val="3F3F3F"/>
                </a:solidFill>
                <a:latin typeface="Trebuchet MS"/>
                <a:sym typeface="Trebuchet MS"/>
              </a:rPr>
              <a:t>MISURA:</a:t>
            </a:r>
            <a:endParaRPr dirty="0">
              <a:solidFill>
                <a:srgbClr val="3F3F3F"/>
              </a:solidFill>
              <a:latin typeface="Trebuchet MS"/>
              <a:sym typeface="Trebuchet MS"/>
            </a:endParaRPr>
          </a:p>
          <a:p>
            <a:pPr algn="just">
              <a:buClr>
                <a:schemeClr val="accent1"/>
              </a:buClr>
              <a:buSzPct val="80000"/>
            </a:pPr>
            <a:r>
              <a:rPr lang="it-IT" dirty="0">
                <a:solidFill>
                  <a:srgbClr val="3F3F3F"/>
                </a:solidFill>
                <a:latin typeface="Trebuchet MS"/>
                <a:sym typeface="Trebuchet MS"/>
              </a:rPr>
              <a:t>a) 40% dell’imponibile previdenziale per persone con invalidità fisica dal 67 al 79% per 24 mesi (se donna per 36 mesi)</a:t>
            </a:r>
            <a:endParaRPr dirty="0">
              <a:solidFill>
                <a:srgbClr val="3F3F3F"/>
              </a:solidFill>
              <a:latin typeface="Trebuchet MS"/>
              <a:sym typeface="Trebuchet MS"/>
            </a:endParaRPr>
          </a:p>
          <a:p>
            <a:pPr algn="just">
              <a:buClr>
                <a:schemeClr val="accent1"/>
              </a:buClr>
              <a:buSzPct val="80000"/>
            </a:pPr>
            <a:r>
              <a:rPr lang="it-IT" dirty="0">
                <a:solidFill>
                  <a:srgbClr val="3F3F3F"/>
                </a:solidFill>
                <a:latin typeface="Trebuchet MS"/>
                <a:sym typeface="Trebuchet MS"/>
              </a:rPr>
              <a:t>b) 75% dell’imponibile previdenziale per persone con invalidità fisica dall’80 al 100% per 24 mesi (se donna per 36 mesi) </a:t>
            </a:r>
            <a:endParaRPr dirty="0">
              <a:solidFill>
                <a:srgbClr val="3F3F3F"/>
              </a:solidFill>
              <a:latin typeface="Trebuchet MS"/>
              <a:sym typeface="Trebuchet MS"/>
            </a:endParaRPr>
          </a:p>
          <a:p>
            <a:pPr algn="just">
              <a:buClr>
                <a:schemeClr val="accent1"/>
              </a:buClr>
              <a:buSzPct val="80000"/>
            </a:pPr>
            <a:r>
              <a:rPr lang="it-IT" dirty="0">
                <a:solidFill>
                  <a:srgbClr val="3F3F3F"/>
                </a:solidFill>
                <a:latin typeface="Trebuchet MS"/>
                <a:sym typeface="Trebuchet MS"/>
              </a:rPr>
              <a:t>c) 75% dell’imponibile previdenziale per persone con invalidità psichica o intellettiva per 36 mesi (se donna per 48 mesi)</a:t>
            </a:r>
            <a:endParaRPr dirty="0">
              <a:solidFill>
                <a:srgbClr val="3F3F3F"/>
              </a:solidFill>
              <a:latin typeface="Trebuchet MS"/>
              <a:sym typeface="Trebuchet MS"/>
            </a:endParaRPr>
          </a:p>
          <a:p>
            <a:pPr algn="just">
              <a:buClr>
                <a:schemeClr val="accent1"/>
              </a:buClr>
              <a:buSzPct val="80000"/>
            </a:pPr>
            <a:r>
              <a:rPr lang="it-IT" dirty="0">
                <a:solidFill>
                  <a:srgbClr val="3F3F3F"/>
                </a:solidFill>
                <a:latin typeface="Trebuchet MS"/>
                <a:sym typeface="Trebuchet MS"/>
              </a:rPr>
              <a:t>Per assunzione di persone con almeno 62 anni, l’agevolazione è riconosciuta fino alla maturazione dei diritti pensionistici (max per 60 mesi).</a:t>
            </a:r>
            <a:endParaRPr dirty="0">
              <a:solidFill>
                <a:srgbClr val="3F3F3F"/>
              </a:solidFill>
              <a:latin typeface="Trebuchet MS"/>
              <a:sym typeface="Trebuchet MS"/>
            </a:endParaRPr>
          </a:p>
        </p:txBody>
      </p:sp>
      <p:sp>
        <p:nvSpPr>
          <p:cNvPr id="200" name="Google Shape;200;p25"/>
          <p:cNvSpPr/>
          <p:nvPr/>
        </p:nvSpPr>
        <p:spPr>
          <a:xfrm>
            <a:off x="7781365" y="1781723"/>
            <a:ext cx="3316941" cy="4466036"/>
          </a:xfrm>
          <a:prstGeom prst="rect">
            <a:avLst/>
          </a:prstGeom>
          <a:solidFill>
            <a:schemeClr val="bg1"/>
          </a:solidFill>
          <a:ln w="38100" cap="flat" cmpd="sng">
            <a:solidFill>
              <a:srgbClr val="6C91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just">
              <a:buClr>
                <a:schemeClr val="accent1"/>
              </a:buClr>
              <a:buSzPct val="80000"/>
            </a:pPr>
            <a:r>
              <a:rPr lang="it-IT" b="1" dirty="0">
                <a:solidFill>
                  <a:srgbClr val="3F3F3F"/>
                </a:solidFill>
                <a:latin typeface="Trebuchet MS"/>
                <a:sym typeface="Trebuchet MS"/>
              </a:rPr>
              <a:t>ASSUNZIONE A TEMPO DETERMINATO </a:t>
            </a:r>
          </a:p>
          <a:p>
            <a:pPr algn="just">
              <a:buClr>
                <a:schemeClr val="accent1"/>
              </a:buClr>
              <a:buSzPct val="80000"/>
            </a:pPr>
            <a:r>
              <a:rPr lang="it-IT" dirty="0">
                <a:solidFill>
                  <a:srgbClr val="3F3F3F"/>
                </a:solidFill>
                <a:latin typeface="Trebuchet MS"/>
                <a:sym typeface="Trebuchet MS"/>
              </a:rPr>
              <a:t>(si agevolano rapporti di lavoro di minimo 3 mesi per massimo 12 mesi).</a:t>
            </a:r>
          </a:p>
          <a:p>
            <a:pPr algn="just">
              <a:buClr>
                <a:schemeClr val="accent1"/>
              </a:buClr>
              <a:buSzPct val="80000"/>
            </a:pPr>
            <a:endParaRPr dirty="0">
              <a:solidFill>
                <a:srgbClr val="3F3F3F"/>
              </a:solidFill>
              <a:latin typeface="Trebuchet MS"/>
              <a:sym typeface="Trebuchet MS"/>
            </a:endParaRPr>
          </a:p>
          <a:p>
            <a:pPr algn="just">
              <a:buClr>
                <a:schemeClr val="accent1"/>
              </a:buClr>
              <a:buSzPct val="80000"/>
            </a:pPr>
            <a:r>
              <a:rPr lang="it-IT" dirty="0">
                <a:solidFill>
                  <a:srgbClr val="3F3F3F"/>
                </a:solidFill>
                <a:latin typeface="Trebuchet MS"/>
                <a:sym typeface="Trebuchet MS"/>
              </a:rPr>
              <a:t>REQUISITI: </a:t>
            </a:r>
          </a:p>
          <a:p>
            <a:pPr algn="just">
              <a:buClr>
                <a:schemeClr val="accent1"/>
              </a:buClr>
              <a:buSzPct val="80000"/>
            </a:pPr>
            <a:r>
              <a:rPr lang="it-IT" dirty="0">
                <a:solidFill>
                  <a:srgbClr val="3F3F3F"/>
                </a:solidFill>
                <a:latin typeface="Trebuchet MS"/>
                <a:sym typeface="Trebuchet MS"/>
              </a:rPr>
              <a:t>uno dei seguenti: </a:t>
            </a:r>
            <a:endParaRPr dirty="0">
              <a:solidFill>
                <a:srgbClr val="3F3F3F"/>
              </a:solidFill>
              <a:latin typeface="Trebuchet MS"/>
              <a:sym typeface="Trebuchet MS"/>
            </a:endParaRPr>
          </a:p>
          <a:p>
            <a:pPr algn="just">
              <a:buClr>
                <a:schemeClr val="accent1"/>
              </a:buClr>
              <a:buSzPct val="80000"/>
            </a:pPr>
            <a:r>
              <a:rPr lang="it-IT" dirty="0">
                <a:solidFill>
                  <a:srgbClr val="3F3F3F"/>
                </a:solidFill>
                <a:latin typeface="Trebuchet MS"/>
                <a:sym typeface="Trebuchet MS"/>
              </a:rPr>
              <a:t>- non aver avuto un rapporto di lavoro negli ultimo 6 mesi</a:t>
            </a:r>
            <a:endParaRPr dirty="0">
              <a:solidFill>
                <a:srgbClr val="3F3F3F"/>
              </a:solidFill>
              <a:latin typeface="Trebuchet MS"/>
              <a:sym typeface="Trebuchet MS"/>
            </a:endParaRPr>
          </a:p>
          <a:p>
            <a:pPr algn="just">
              <a:buClr>
                <a:schemeClr val="accent1"/>
              </a:buClr>
              <a:buSzPct val="80000"/>
            </a:pPr>
            <a:r>
              <a:rPr lang="it-IT" dirty="0">
                <a:solidFill>
                  <a:srgbClr val="3F3F3F"/>
                </a:solidFill>
                <a:latin typeface="Trebuchet MS"/>
                <a:sym typeface="Trebuchet MS"/>
              </a:rPr>
              <a:t>- Almeno 45 anni di età</a:t>
            </a:r>
          </a:p>
          <a:p>
            <a:pPr algn="just">
              <a:buClr>
                <a:schemeClr val="accent1"/>
              </a:buClr>
              <a:buSzPct val="80000"/>
            </a:pPr>
            <a:endParaRPr dirty="0">
              <a:solidFill>
                <a:srgbClr val="3F3F3F"/>
              </a:solidFill>
              <a:latin typeface="Trebuchet MS"/>
              <a:sym typeface="Trebuchet MS"/>
            </a:endParaRPr>
          </a:p>
          <a:p>
            <a:pPr algn="just">
              <a:buClr>
                <a:schemeClr val="accent1"/>
              </a:buClr>
              <a:buSzPct val="80000"/>
            </a:pPr>
            <a:r>
              <a:rPr lang="it-IT" dirty="0">
                <a:solidFill>
                  <a:srgbClr val="3F3F3F"/>
                </a:solidFill>
                <a:latin typeface="Trebuchet MS"/>
                <a:sym typeface="Trebuchet MS"/>
              </a:rPr>
              <a:t>MISURA:</a:t>
            </a:r>
            <a:endParaRPr dirty="0">
              <a:solidFill>
                <a:srgbClr val="3F3F3F"/>
              </a:solidFill>
              <a:latin typeface="Trebuchet MS"/>
              <a:sym typeface="Trebuchet MS"/>
            </a:endParaRPr>
          </a:p>
          <a:p>
            <a:pPr algn="just">
              <a:buClr>
                <a:schemeClr val="accent1"/>
              </a:buClr>
              <a:buSzPct val="80000"/>
            </a:pPr>
            <a:r>
              <a:rPr lang="it-IT" dirty="0">
                <a:solidFill>
                  <a:srgbClr val="3F3F3F"/>
                </a:solidFill>
                <a:latin typeface="Trebuchet MS"/>
                <a:sym typeface="Trebuchet MS"/>
              </a:rPr>
              <a:t>-Invalidità psichica e/o intellettiva: 75% dell’imponibile previdenziale desunto dalla busta paga:</a:t>
            </a:r>
            <a:endParaRPr dirty="0">
              <a:solidFill>
                <a:srgbClr val="3F3F3F"/>
              </a:solidFill>
              <a:latin typeface="Trebuchet MS"/>
              <a:sym typeface="Trebuchet MS"/>
            </a:endParaRPr>
          </a:p>
          <a:p>
            <a:pPr algn="just">
              <a:buClr>
                <a:schemeClr val="accent1"/>
              </a:buClr>
              <a:buSzPct val="80000"/>
            </a:pPr>
            <a:r>
              <a:rPr lang="it-IT" dirty="0">
                <a:solidFill>
                  <a:srgbClr val="3F3F3F"/>
                </a:solidFill>
                <a:latin typeface="Trebuchet MS"/>
                <a:sym typeface="Trebuchet MS"/>
              </a:rPr>
              <a:t>-Invalidità fisica: pari alla retribuzione mensile lorda desunta dalla busta paga mensile del lavoratore pari alla percentuale di invalidità a cui siano sottratti 25 punti (minimo 30%).</a:t>
            </a:r>
            <a:endParaRPr dirty="0">
              <a:solidFill>
                <a:srgbClr val="3F3F3F"/>
              </a:solidFill>
              <a:latin typeface="Trebuchet MS"/>
              <a:sym typeface="Trebuchet MS"/>
            </a:endParaRPr>
          </a:p>
        </p:txBody>
      </p:sp>
      <p:pic>
        <p:nvPicPr>
          <p:cNvPr id="201" name="Google Shape;201;p25" descr="https://lh7-qw.googleusercontent.com/slidesz/AGV_vUcg9TDTKmrUQtAWjQvdTEQi4okeBZffhG0rA-IPryFsjruN9twGVGhEMaI8ByQ-sf4bYWjBBHJsZlSIU9Rs8c7XzJsWY8ftx72kYjpCJdJvqk-5xV7C8fho0psZtRZFBlAEXNRmtX4nOXpPoQJI45A=s2048?key=CU6q_8d4ldsPHF63uPcuOEx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06431" y="170795"/>
            <a:ext cx="2212975" cy="152064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egnaposto piè di pagina 1">
            <a:extLst>
              <a:ext uri="{FF2B5EF4-FFF2-40B4-BE49-F238E27FC236}">
                <a16:creationId xmlns:a16="http://schemas.microsoft.com/office/drawing/2014/main" id="{FF08E50B-832D-BB33-C1C2-0FEFAEFEFDFC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2725209" y="6362701"/>
            <a:ext cx="4399491" cy="31232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it-IT" sz="1200" b="1" dirty="0"/>
              <a:t>DGR n. 1189 del 30 settembre 2025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6"/>
          <p:cNvSpPr txBox="1">
            <a:spLocks noGrp="1"/>
          </p:cNvSpPr>
          <p:nvPr>
            <p:ph type="title"/>
          </p:nvPr>
        </p:nvSpPr>
        <p:spPr>
          <a:xfrm>
            <a:off x="677334" y="609599"/>
            <a:ext cx="8596800" cy="1515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0C226"/>
              </a:buClr>
              <a:buSzPct val="79999"/>
              <a:buFont typeface="Trebuchet MS"/>
              <a:buNone/>
            </a:pPr>
            <a:r>
              <a:rPr lang="it-IT" dirty="0"/>
              <a:t>CONTRIBUTO PER PARTECIPAZIONE ALLE POLITICHE ATTIVE FINANZIATE CON RISORSE PUBBLICHE </a:t>
            </a:r>
            <a:br>
              <a:rPr lang="it-IT" dirty="0"/>
            </a:br>
            <a:br>
              <a:rPr lang="it-IT" dirty="0">
                <a:solidFill>
                  <a:srgbClr val="3F3F3F"/>
                </a:solidFill>
              </a:rPr>
            </a:br>
            <a:endParaRPr dirty="0"/>
          </a:p>
        </p:txBody>
      </p:sp>
      <p:sp>
        <p:nvSpPr>
          <p:cNvPr id="207" name="Google Shape;207;p26"/>
          <p:cNvSpPr txBox="1">
            <a:spLocks noGrp="1"/>
          </p:cNvSpPr>
          <p:nvPr>
            <p:ph type="body" idx="1"/>
          </p:nvPr>
        </p:nvSpPr>
        <p:spPr>
          <a:xfrm>
            <a:off x="803184" y="3031817"/>
            <a:ext cx="8596800" cy="2176677"/>
          </a:xfrm>
          <a:prstGeom prst="rect">
            <a:avLst/>
          </a:prstGeom>
          <a:noFill/>
          <a:ln w="28575" cap="flat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200" dirty="0"/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it-IT" dirty="0"/>
              <a:t>Il contributo è finalizzato ad assicurare la partecipazione della persone con disabilità alle politiche attive finanziate con risorse pubbliche attraverso l’acquisto o l’utilizzo di strumenti o ausili necessari o l’acquisizione di servizi.</a:t>
            </a:r>
            <a:endParaRPr dirty="0"/>
          </a:p>
          <a:p>
            <a:pPr marL="342900" lvl="0" indent="-342900" algn="just" rtl="0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it-IT" dirty="0"/>
              <a:t>MISURA del contributo: </a:t>
            </a:r>
            <a:r>
              <a:rPr lang="it-IT" dirty="0" err="1"/>
              <a:t>max</a:t>
            </a:r>
            <a:r>
              <a:rPr lang="it-IT" dirty="0"/>
              <a:t> € 20.000,00 </a:t>
            </a:r>
            <a:endParaRPr dirty="0"/>
          </a:p>
        </p:txBody>
      </p:sp>
      <p:sp>
        <p:nvSpPr>
          <p:cNvPr id="4" name="Google Shape;195;p25">
            <a:extLst>
              <a:ext uri="{FF2B5EF4-FFF2-40B4-BE49-F238E27FC236}">
                <a16:creationId xmlns:a16="http://schemas.microsoft.com/office/drawing/2014/main" id="{7517E398-B6EE-42C9-BA1E-4AD1CE3271B1}"/>
              </a:ext>
            </a:extLst>
          </p:cNvPr>
          <p:cNvSpPr txBox="1">
            <a:spLocks/>
          </p:cNvSpPr>
          <p:nvPr/>
        </p:nvSpPr>
        <p:spPr>
          <a:xfrm>
            <a:off x="977484" y="2521817"/>
            <a:ext cx="82482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indent="0" algn="ctr">
              <a:spcBef>
                <a:spcPts val="0"/>
              </a:spcBef>
              <a:buSzPts val="2880"/>
              <a:buFont typeface="Noto Sans Symbols"/>
              <a:buNone/>
            </a:pPr>
            <a:r>
              <a:rPr lang="it-IT" sz="2200" dirty="0"/>
              <a:t>PER ENTI ACCREDITATI AI SERVIZI PER LA FORMAZIONE E/O AL LAVORO </a:t>
            </a:r>
          </a:p>
        </p:txBody>
      </p:sp>
      <p:sp>
        <p:nvSpPr>
          <p:cNvPr id="3" name="Segnaposto piè di pagina 1">
            <a:extLst>
              <a:ext uri="{FF2B5EF4-FFF2-40B4-BE49-F238E27FC236}">
                <a16:creationId xmlns:a16="http://schemas.microsoft.com/office/drawing/2014/main" id="{A2BB90FF-8498-3D89-5B9D-09F480EE1743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2725209" y="6362701"/>
            <a:ext cx="4399491" cy="31232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it-IT" sz="1200" b="1" dirty="0"/>
              <a:t>DGR n. 1189 del 30 settembre 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1400</Words>
  <Application>Microsoft Office PowerPoint</Application>
  <PresentationFormat>Widescreen</PresentationFormat>
  <Paragraphs>131</Paragraphs>
  <Slides>14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9" baseType="lpstr">
      <vt:lpstr>Arial</vt:lpstr>
      <vt:lpstr>Noto Sans Symbols</vt:lpstr>
      <vt:lpstr>Trebuchet MS</vt:lpstr>
      <vt:lpstr>Wingdings</vt:lpstr>
      <vt:lpstr>Sfaccettatura</vt:lpstr>
      <vt:lpstr>AGEVOLAZIONI RICONOSCIUTE DALLA REGIONE DEL VENETO </vt:lpstr>
      <vt:lpstr>PRINCIPI GENERALI</vt:lpstr>
      <vt:lpstr>Le successive agevolazioni sono riconosciute per:</vt:lpstr>
      <vt:lpstr>MODALITA’ DI PRESENTAZIONE DELLE DOMANDE</vt:lpstr>
      <vt:lpstr>CONTRIBUTO PER ADATTAMENTO DEL POSTO DI LAVORO </vt:lpstr>
      <vt:lpstr>CONTRIBUTO PER ADATTAMENTO DEL POSTO DI LAVORO </vt:lpstr>
      <vt:lpstr>CONTRIBUTO PER FORMAZIONE OBBLIGATORIA SULLA SICUREZZA PER ATTIVAZIONE DI TIROCINIO </vt:lpstr>
      <vt:lpstr>INCENTIVI ALL’ASSUNZIONE</vt:lpstr>
      <vt:lpstr>CONTRIBUTO PER PARTECIPAZIONE ALLE POLITICHE ATTIVE FINANZIATE CON RISORSE PUBBLICHE   </vt:lpstr>
      <vt:lpstr>INCENTIVO PER LA TRANSIZIONE OCCUPAZIONALE DALLE COOPERATIVE SOCIALI  </vt:lpstr>
      <vt:lpstr>CONTRIBUTI PER L’ISCRIZIONE E PARTECIPAZIONE A PERCORSI DI ALTA FORMAZIONE  </vt:lpstr>
      <vt:lpstr>CONTRIBUTI PER LO SVOLGIMENTO DI TIROCINI PER L’ACCESSO ALLE PROFESSIONI   </vt:lpstr>
      <vt:lpstr>CONTRIBUTI PER LA FREQUENZA A CORSI PER CENTRALINISTA TELEFONICO NON VEDENTE  </vt:lpstr>
      <vt:lpstr>CONTATTI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AGEVOLAZIONI RICONOSCIUTE DALLA REGIONE DEL VENETO</dc:title>
  <dc:creator>Michela De Sandre</dc:creator>
  <cp:lastModifiedBy>ILARIA CAMPAGNOLO</cp:lastModifiedBy>
  <cp:revision>39</cp:revision>
  <cp:lastPrinted>2025-01-07T08:46:06Z</cp:lastPrinted>
  <dcterms:modified xsi:type="dcterms:W3CDTF">2026-01-15T12:02:48Z</dcterms:modified>
</cp:coreProperties>
</file>